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0"/>
  </p:notesMasterIdLst>
  <p:sldIdLst>
    <p:sldId id="256" r:id="rId2"/>
    <p:sldId id="268" r:id="rId3"/>
    <p:sldId id="257" r:id="rId4"/>
    <p:sldId id="275" r:id="rId5"/>
    <p:sldId id="271" r:id="rId6"/>
    <p:sldId id="267" r:id="rId7"/>
    <p:sldId id="258" r:id="rId8"/>
    <p:sldId id="269" r:id="rId9"/>
    <p:sldId id="259" r:id="rId10"/>
    <p:sldId id="272" r:id="rId11"/>
    <p:sldId id="262" r:id="rId12"/>
    <p:sldId id="263" r:id="rId13"/>
    <p:sldId id="264" r:id="rId14"/>
    <p:sldId id="265" r:id="rId15"/>
    <p:sldId id="270" r:id="rId16"/>
    <p:sldId id="266" r:id="rId17"/>
    <p:sldId id="261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'[Graphique dans Microsoft Word]Feuil1'!$B$1</c:f>
              <c:strCache>
                <c:ptCount val="1"/>
                <c:pt idx="0">
                  <c:v>Fréquence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7284239866456471E-2"/>
                  <c:y val="-0.45646380200179776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err="1" smtClean="0"/>
                      <a:t>Féminin</a:t>
                    </a:r>
                    <a:r>
                      <a:rPr lang="en-US" sz="1400" dirty="0"/>
                      <a:t>; </a:t>
                    </a:r>
                    <a:r>
                      <a:rPr lang="en-US" sz="1400" dirty="0" smtClean="0"/>
                      <a:t>64,47%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290873447254104E-2"/>
                  <c:y val="-0.11704318207067901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Masculin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35,53%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'[Graphique dans Microsoft Word]Feuil1'!$A$2:$A$3</c:f>
              <c:strCache>
                <c:ptCount val="2"/>
                <c:pt idx="0">
                  <c:v>Feminin</c:v>
                </c:pt>
                <c:pt idx="1">
                  <c:v>Masculin</c:v>
                </c:pt>
              </c:strCache>
            </c:strRef>
          </c:cat>
          <c:val>
            <c:numRef>
              <c:f>'[Graphique dans Microsoft Word]Feuil1'!$B$2:$B$3</c:f>
              <c:numCache>
                <c:formatCode>General</c:formatCode>
                <c:ptCount val="2"/>
                <c:pt idx="0">
                  <c:v>49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Word]Feuil1'!$D$4:$D$7</c:f>
              <c:strCache>
                <c:ptCount val="4"/>
                <c:pt idx="0">
                  <c:v>[14 - 32,5[</c:v>
                </c:pt>
                <c:pt idx="1">
                  <c:v>[32,5 - 51[</c:v>
                </c:pt>
                <c:pt idx="2">
                  <c:v>[51 - 69,5[</c:v>
                </c:pt>
                <c:pt idx="3">
                  <c:v>[69,5 - 88]</c:v>
                </c:pt>
              </c:strCache>
            </c:strRef>
          </c:cat>
          <c:val>
            <c:numRef>
              <c:f>'[Graphique dans Microsoft Word]Feuil1'!$E$4:$E$7</c:f>
              <c:numCache>
                <c:formatCode>###0</c:formatCode>
                <c:ptCount val="4"/>
                <c:pt idx="0">
                  <c:v>16</c:v>
                </c:pt>
                <c:pt idx="1">
                  <c:v>19</c:v>
                </c:pt>
                <c:pt idx="2">
                  <c:v>26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6681600"/>
        <c:axId val="79772672"/>
      </c:barChart>
      <c:catAx>
        <c:axId val="566816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0"/>
            </a:pPr>
            <a:endParaRPr lang="fr-FR"/>
          </a:p>
        </c:txPr>
        <c:crossAx val="79772672"/>
        <c:crosses val="autoZero"/>
        <c:auto val="1"/>
        <c:lblAlgn val="ctr"/>
        <c:lblOffset val="100"/>
        <c:noMultiLvlLbl val="0"/>
      </c:catAx>
      <c:valAx>
        <c:axId val="79772672"/>
        <c:scaling>
          <c:orientation val="minMax"/>
        </c:scaling>
        <c:delete val="0"/>
        <c:axPos val="b"/>
        <c:numFmt formatCode="###0" sourceLinked="1"/>
        <c:majorTickMark val="none"/>
        <c:minorTickMark val="none"/>
        <c:tickLblPos val="nextTo"/>
        <c:crossAx val="5668160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-3.8581046224403143E-2"/>
                  <c:y val="-0.5278320289025955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HTA; </a:t>
                    </a:r>
                    <a:r>
                      <a:rPr lang="en-US" dirty="0" smtClean="0"/>
                      <a:t>40,78%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60553940456795E-3"/>
                  <c:y val="0.35694008432327445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Diabète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10,52%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959692989856688"/>
                  <c:y val="2.003368844617300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Dyslipidémie</a:t>
                    </a:r>
                    <a:r>
                      <a:rPr lang="en-US" dirty="0"/>
                      <a:t>; </a:t>
                    </a:r>
                    <a:r>
                      <a:rPr lang="en-US" dirty="0" smtClean="0"/>
                      <a:t>10,52%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Feuil1!$A$2:$A$4</c:f>
              <c:strCache>
                <c:ptCount val="3"/>
                <c:pt idx="0">
                  <c:v>HTA</c:v>
                </c:pt>
                <c:pt idx="1">
                  <c:v>diabète</c:v>
                </c:pt>
                <c:pt idx="2">
                  <c:v>Dyslipidémie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31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AE433-4335-4004-8AF6-B48628641E82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DDFE-03D1-4CAE-8022-D34AB8E52E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5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DDFE-03D1-4CAE-8022-D34AB8E52EC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25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A01FE7-3088-48E7-9162-D77D8B4C02F0}" type="datetime1">
              <a:rPr lang="fr-FR" smtClean="0"/>
              <a:t>29/10/2021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A4AAF-D56E-46C2-B2F3-750C2EAD56E1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0D6C-A6FE-4003-8B23-9F0ECAD5441C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248EE4-F755-4179-85B8-34237BE716EB}" type="datetime1">
              <a:rPr lang="fr-FR" smtClean="0"/>
              <a:t>29/10/2021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AF5A53-1079-41C3-9229-07D357B3A667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020F-0990-4439-A0F2-556F2E67752D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1B47-12A1-4E8A-8D7C-BEB904CA6477}" type="datetime1">
              <a:rPr lang="fr-FR" smtClean="0"/>
              <a:t>29/10/2021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3CBF4F-6F6D-4989-BACC-40DF8D609096}" type="datetime1">
              <a:rPr lang="fr-FR" smtClean="0"/>
              <a:t>29/10/2021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32C2-749C-42C1-BC96-9F0E872FB438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D49210-B4FC-4009-BD43-33BDA044D30F}" type="datetime1">
              <a:rPr lang="fr-FR" smtClean="0"/>
              <a:t>29/10/2021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D12EFA-2D4E-439E-AD97-242517388D81}" type="datetime1">
              <a:rPr lang="fr-FR" smtClean="0"/>
              <a:t>29/10/2021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00241B-8BCB-4BFD-87A3-43F2CC1FD709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PATHOLOGIES CARDIOVASCULAIRES DANS LE SERVICE DE MEDECINE A L'HOPITAL DU MALI DE BAMAKO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FD04D8-0084-40AD-9927-930225719A9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1678654"/>
            <a:ext cx="6912768" cy="1894362"/>
          </a:xfrm>
        </p:spPr>
        <p:txBody>
          <a:bodyPr>
            <a:normAutofit fontScale="90000"/>
          </a:bodyPr>
          <a:lstStyle/>
          <a:p>
            <a:r>
              <a:rPr lang="fr-FR" dirty="0"/>
              <a:t>Epidémiologie et étiologie des insuffisances cardiaques en consultation externe à l’hôpital du Mali de Bamako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5081736"/>
            <a:ext cx="7128792" cy="1371600"/>
          </a:xfrm>
        </p:spPr>
        <p:txBody>
          <a:bodyPr>
            <a:normAutofit/>
          </a:bodyPr>
          <a:lstStyle/>
          <a:p>
            <a:r>
              <a:rPr lang="en-GB" sz="1100" u="sng" dirty="0"/>
              <a:t>KONATE M1</a:t>
            </a:r>
            <a:r>
              <a:rPr lang="en-GB" sz="1100" dirty="0"/>
              <a:t>, TRAORE D2, SOW DS1, BA HO3, SANGARE I3, OUOLOGUEM N1, KONE A1, DOUMBIA N1, COULIBALY S4, MENTA I3.</a:t>
            </a:r>
            <a:endParaRPr lang="fr-FR" sz="1100" dirty="0"/>
          </a:p>
          <a:p>
            <a:r>
              <a:rPr lang="fr-FR" sz="1100" dirty="0"/>
              <a:t>(1) Service de Médecine Hôpital du Mali  (2) Service de Médecine Interne CHU Point G </a:t>
            </a:r>
          </a:p>
          <a:p>
            <a:r>
              <a:rPr lang="fr-FR" sz="1100" dirty="0"/>
              <a:t>(3) Service de Cardiologie CHU Gabriel TOURE  (4) Service de Cardiologie CHU Point G </a:t>
            </a:r>
          </a:p>
        </p:txBody>
      </p:sp>
    </p:spTree>
    <p:extLst>
      <p:ext uri="{BB962C8B-B14F-4D97-AF65-F5344CB8AC3E}">
        <p14:creationId xmlns:p14="http://schemas.microsoft.com/office/powerpoint/2010/main" val="23702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2/8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</a:t>
            </a:r>
            <a:r>
              <a:rPr lang="fr-FR" dirty="0" smtClean="0"/>
              <a:t>ge </a:t>
            </a:r>
            <a:r>
              <a:rPr lang="fr-FR" dirty="0"/>
              <a:t>moyen était de </a:t>
            </a:r>
            <a:r>
              <a:rPr lang="fr-FR" b="1" dirty="0"/>
              <a:t>50,95</a:t>
            </a:r>
            <a:r>
              <a:rPr lang="fr-FR" dirty="0"/>
              <a:t> +/- 18,97 ans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Extrêmes de 14 et 88 ans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575686"/>
              </p:ext>
            </p:extLst>
          </p:nvPr>
        </p:nvGraphicFramePr>
        <p:xfrm>
          <a:off x="882512" y="1946625"/>
          <a:ext cx="676875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82512" y="5723964"/>
            <a:ext cx="709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2:</a:t>
            </a:r>
            <a:r>
              <a:rPr lang="fr-FR" dirty="0" smtClean="0"/>
              <a:t> Répartition selon la tranche d’âge en année (fréquence)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80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3/8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04734"/>
              </p:ext>
            </p:extLst>
          </p:nvPr>
        </p:nvGraphicFramePr>
        <p:xfrm>
          <a:off x="971600" y="1628800"/>
          <a:ext cx="6696744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2232248"/>
                <a:gridCol w="22322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Profession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 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Femme au foyer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53,9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Paysan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13,2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Ouvrier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9,2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Retraité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Commerçant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Élève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Enseignant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Infirmière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Fonctionnaire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Marabout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75656" y="1043444"/>
            <a:ext cx="6059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u="sng" dirty="0" smtClean="0"/>
              <a:t>Tableau I:</a:t>
            </a:r>
            <a:r>
              <a:rPr lang="fr-FR" sz="2400" dirty="0" smtClean="0"/>
              <a:t> Répartition selon la profession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509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4/8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2736"/>
              </p:ext>
            </p:extLst>
          </p:nvPr>
        </p:nvGraphicFramePr>
        <p:xfrm>
          <a:off x="1043608" y="1765054"/>
          <a:ext cx="6552729" cy="403725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84243"/>
                <a:gridCol w="2184243"/>
                <a:gridCol w="2184243"/>
              </a:tblGrid>
              <a:tr h="632117">
                <a:tc>
                  <a:txBody>
                    <a:bodyPr/>
                    <a:lstStyle/>
                    <a:p>
                      <a:r>
                        <a:rPr lang="fr-FR" dirty="0" smtClean="0"/>
                        <a:t>Motifs</a:t>
                      </a:r>
                      <a:r>
                        <a:rPr lang="fr-FR" baseline="0" dirty="0" smtClean="0"/>
                        <a:t> consultation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%</a:t>
                      </a:r>
                      <a:endParaRPr lang="fr-FR" dirty="0"/>
                    </a:p>
                  </a:txBody>
                  <a:tcPr/>
                </a:tc>
              </a:tr>
              <a:tr h="42092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Dyspnée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47,4</a:t>
                      </a:r>
                      <a:endParaRPr lang="fr-FR" b="1" dirty="0"/>
                    </a:p>
                  </a:txBody>
                  <a:tcPr/>
                </a:tc>
              </a:tr>
              <a:tr h="72652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Insuffisance</a:t>
                      </a:r>
                      <a:r>
                        <a:rPr lang="fr-FR" b="1" baseline="0" dirty="0" smtClean="0"/>
                        <a:t> cardiaque globale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32,9</a:t>
                      </a:r>
                      <a:endParaRPr lang="fr-FR" b="1" dirty="0"/>
                    </a:p>
                  </a:txBody>
                  <a:tcPr/>
                </a:tc>
              </a:tr>
              <a:tr h="67318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Suivi insuffisance cardiaque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15,8</a:t>
                      </a:r>
                      <a:endParaRPr lang="fr-FR" b="1" dirty="0"/>
                    </a:p>
                  </a:txBody>
                  <a:tcPr/>
                </a:tc>
              </a:tr>
              <a:tr h="726527">
                <a:tc>
                  <a:txBody>
                    <a:bodyPr/>
                    <a:lstStyle/>
                    <a:p>
                      <a:r>
                        <a:rPr lang="fr-FR" dirty="0" smtClean="0"/>
                        <a:t>Douleur</a:t>
                      </a:r>
                      <a:r>
                        <a:rPr lang="fr-FR" baseline="0" dirty="0" smtClean="0"/>
                        <a:t> thoracique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420924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Epigastralgie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68957" y="1097260"/>
            <a:ext cx="5843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Tableau II: </a:t>
            </a:r>
            <a:r>
              <a:rPr lang="fr-FR" dirty="0" smtClean="0"/>
              <a:t>Répartition selon le motif de consultation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15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5/8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609035320"/>
              </p:ext>
            </p:extLst>
          </p:nvPr>
        </p:nvGraphicFramePr>
        <p:xfrm>
          <a:off x="1259632" y="1844824"/>
          <a:ext cx="6360368" cy="3616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55576" y="5692606"/>
            <a:ext cx="7197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3:</a:t>
            </a:r>
            <a:r>
              <a:rPr lang="fr-FR" dirty="0" smtClean="0"/>
              <a:t> Répartition selon les facteurs de risque cardiovasculaire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95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6/8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 smtClean="0"/>
          </a:p>
          <a:p>
            <a:endParaRPr lang="fr-FR" b="1" dirty="0"/>
          </a:p>
          <a:p>
            <a:pPr marL="0" indent="0">
              <a:buNone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52125"/>
              </p:ext>
            </p:extLst>
          </p:nvPr>
        </p:nvGraphicFramePr>
        <p:xfrm>
          <a:off x="539552" y="1628800"/>
          <a:ext cx="7560840" cy="47697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12369"/>
                <a:gridCol w="1728191"/>
                <a:gridCol w="2520280"/>
              </a:tblGrid>
              <a:tr h="43204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Anomalies ECG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Effectif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Fréquence %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</a:tr>
              <a:tr h="442976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Hypertrophie ventriculaire gauche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23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30,3</a:t>
                      </a:r>
                      <a:endParaRPr lang="fr-FR" sz="1600" b="1" dirty="0"/>
                    </a:p>
                  </a:txBody>
                  <a:tcPr/>
                </a:tc>
              </a:tr>
              <a:tr h="442976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Tachycardie</a:t>
                      </a:r>
                      <a:r>
                        <a:rPr lang="fr-FR" sz="1600" b="1" baseline="0" dirty="0" smtClean="0"/>
                        <a:t> sinusale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21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27,6</a:t>
                      </a:r>
                      <a:endParaRPr lang="fr-FR" sz="1600" b="1" dirty="0"/>
                    </a:p>
                  </a:txBody>
                  <a:tcPr/>
                </a:tc>
              </a:tr>
              <a:tr h="375012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AC/FA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11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14,5</a:t>
                      </a:r>
                      <a:endParaRPr lang="fr-FR" sz="1600" b="1" dirty="0"/>
                    </a:p>
                  </a:txBody>
                  <a:tcPr/>
                </a:tc>
              </a:tr>
              <a:tr h="40290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Bloc</a:t>
                      </a:r>
                      <a:r>
                        <a:rPr lang="fr-FR" sz="1600" baseline="0" dirty="0" smtClean="0"/>
                        <a:t> de branche gauche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7,9</a:t>
                      </a:r>
                      <a:endParaRPr lang="fr-FR" sz="1600" dirty="0"/>
                    </a:p>
                  </a:txBody>
                  <a:tcPr/>
                </a:tc>
              </a:tr>
              <a:tr h="40290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Ischémie myocardique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5,3</a:t>
                      </a:r>
                      <a:endParaRPr lang="fr-FR" sz="1600" dirty="0"/>
                    </a:p>
                  </a:txBody>
                  <a:tcPr/>
                </a:tc>
              </a:tr>
              <a:tr h="40290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Hypertrophie</a:t>
                      </a:r>
                      <a:r>
                        <a:rPr lang="fr-FR" sz="1600" baseline="0" dirty="0" smtClean="0"/>
                        <a:t> auriculaire gauche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3,9</a:t>
                      </a:r>
                      <a:endParaRPr lang="fr-FR" sz="1600" dirty="0"/>
                    </a:p>
                  </a:txBody>
                  <a:tcPr/>
                </a:tc>
              </a:tr>
              <a:tr h="402905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Nécrose myocardique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2,6</a:t>
                      </a:r>
                      <a:endParaRPr lang="fr-FR" sz="1600" dirty="0"/>
                    </a:p>
                  </a:txBody>
                  <a:tcPr/>
                </a:tc>
              </a:tr>
              <a:tr h="44297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Extra</a:t>
                      </a:r>
                      <a:r>
                        <a:rPr lang="fr-FR" sz="1600" baseline="0" dirty="0" smtClean="0"/>
                        <a:t>systoles ventriculaires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2,6</a:t>
                      </a:r>
                      <a:endParaRPr lang="fr-FR" sz="1600" dirty="0"/>
                    </a:p>
                  </a:txBody>
                  <a:tcPr/>
                </a:tc>
              </a:tr>
              <a:tr h="44297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Normal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5,3</a:t>
                      </a:r>
                      <a:endParaRPr lang="fr-FR" sz="1600" dirty="0"/>
                    </a:p>
                  </a:txBody>
                  <a:tcPr/>
                </a:tc>
              </a:tr>
              <a:tr h="44297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Total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76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18064" y="1098311"/>
            <a:ext cx="578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Tableau III </a:t>
            </a:r>
            <a:r>
              <a:rPr lang="fr-FR" dirty="0" smtClean="0"/>
              <a:t>: Répartition selon les anomalies à l’ECG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51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/>
          <a:lstStyle/>
          <a:p>
            <a:r>
              <a:rPr lang="fr-FR" u="sng" dirty="0" smtClean="0"/>
              <a:t>RESULTATS 7/8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192454"/>
              </p:ext>
            </p:extLst>
          </p:nvPr>
        </p:nvGraphicFramePr>
        <p:xfrm>
          <a:off x="899592" y="1340768"/>
          <a:ext cx="7056784" cy="519894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28095"/>
                <a:gridCol w="1770263"/>
                <a:gridCol w="1958426"/>
              </a:tblGrid>
              <a:tr h="444062">
                <a:tc>
                  <a:txBody>
                    <a:bodyPr/>
                    <a:lstStyle/>
                    <a:p>
                      <a:r>
                        <a:rPr lang="fr-FR" dirty="0" smtClean="0"/>
                        <a:t>Données de l’</a:t>
                      </a:r>
                      <a:r>
                        <a:rPr lang="fr-FR" dirty="0" err="1" smtClean="0"/>
                        <a:t>échocoeur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%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OG dilatée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78,9</a:t>
                      </a:r>
                      <a:endParaRPr lang="fr-FR" b="1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FE VG &lt;</a:t>
                      </a:r>
                      <a:r>
                        <a:rPr lang="fr-FR" b="1" baseline="0" dirty="0" smtClean="0"/>
                        <a:t> 40%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69,7</a:t>
                      </a:r>
                      <a:endParaRPr lang="fr-FR" b="1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VG dilaté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53,9</a:t>
                      </a:r>
                      <a:endParaRPr lang="fr-FR" b="1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HVG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19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25</a:t>
                      </a:r>
                      <a:endParaRPr lang="fr-FR" b="1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IM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5,2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RM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5,2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3,9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Cavités droites dilatées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Péricardite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2,6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Thrombus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Végétation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r>
                        <a:rPr lang="fr-FR" dirty="0" smtClean="0"/>
                        <a:t>CIA OS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043608" y="908720"/>
            <a:ext cx="6848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u="sng" dirty="0" smtClean="0"/>
              <a:t>Tableau IV: </a:t>
            </a:r>
            <a:r>
              <a:rPr lang="fr-FR" sz="2000" dirty="0" smtClean="0"/>
              <a:t>Répartition selon les données de l’</a:t>
            </a:r>
            <a:r>
              <a:rPr lang="fr-FR" sz="2000" dirty="0" err="1" smtClean="0"/>
              <a:t>échocoeur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290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</a:t>
            </a:r>
            <a:r>
              <a:rPr lang="fr-FR" u="sng" dirty="0"/>
              <a:t>8</a:t>
            </a:r>
            <a:r>
              <a:rPr lang="fr-FR" u="sng" dirty="0" smtClean="0"/>
              <a:t>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773610"/>
              </p:ext>
            </p:extLst>
          </p:nvPr>
        </p:nvGraphicFramePr>
        <p:xfrm>
          <a:off x="755576" y="1763206"/>
          <a:ext cx="7056783" cy="382603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68351"/>
                <a:gridCol w="1800200"/>
                <a:gridCol w="2088232"/>
              </a:tblGrid>
              <a:tr h="549407">
                <a:tc>
                  <a:txBody>
                    <a:bodyPr/>
                    <a:lstStyle/>
                    <a:p>
                      <a:r>
                        <a:rPr lang="fr-FR" dirty="0" smtClean="0"/>
                        <a:t>Etiologies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Fréquence % </a:t>
                      </a:r>
                      <a:endParaRPr lang="fr-FR" dirty="0"/>
                    </a:p>
                  </a:txBody>
                  <a:tcPr/>
                </a:tc>
              </a:tr>
              <a:tr h="4031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Cardiomyopathie dilatée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40,8</a:t>
                      </a:r>
                      <a:endParaRPr lang="fr-FR" b="1" dirty="0"/>
                    </a:p>
                  </a:txBody>
                  <a:tcPr/>
                </a:tc>
              </a:tr>
              <a:tr h="67895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Cardiomyopathie</a:t>
                      </a:r>
                      <a:r>
                        <a:rPr lang="fr-FR" b="1" baseline="0" dirty="0" smtClean="0"/>
                        <a:t> hypertensive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17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22,4</a:t>
                      </a:r>
                      <a:endParaRPr lang="fr-FR" b="1" dirty="0"/>
                    </a:p>
                  </a:txBody>
                  <a:tcPr/>
                </a:tc>
              </a:tr>
              <a:tr h="31274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Valvulopathie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11,8</a:t>
                      </a:r>
                      <a:endParaRPr lang="fr-FR" b="1" dirty="0"/>
                    </a:p>
                  </a:txBody>
                  <a:tcPr/>
                </a:tc>
              </a:tr>
              <a:tr h="355814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Meadows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10,5</a:t>
                      </a:r>
                      <a:endParaRPr lang="fr-FR" dirty="0"/>
                    </a:p>
                  </a:txBody>
                  <a:tcPr/>
                </a:tc>
              </a:tr>
              <a:tr h="355814">
                <a:tc>
                  <a:txBody>
                    <a:bodyPr/>
                    <a:lstStyle/>
                    <a:p>
                      <a:r>
                        <a:rPr lang="fr-FR" dirty="0" smtClean="0"/>
                        <a:t>Cardiopathie ischémique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7,8</a:t>
                      </a:r>
                      <a:endParaRPr lang="fr-FR" dirty="0"/>
                    </a:p>
                  </a:txBody>
                  <a:tcPr/>
                </a:tc>
              </a:tr>
              <a:tr h="355814">
                <a:tc>
                  <a:txBody>
                    <a:bodyPr/>
                    <a:lstStyle/>
                    <a:p>
                      <a:r>
                        <a:rPr lang="fr-FR" dirty="0" smtClean="0"/>
                        <a:t>Cœur</a:t>
                      </a:r>
                      <a:r>
                        <a:rPr lang="fr-FR" baseline="0" dirty="0" smtClean="0"/>
                        <a:t> pulmonaire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3,9</a:t>
                      </a:r>
                      <a:endParaRPr lang="fr-FR" dirty="0"/>
                    </a:p>
                  </a:txBody>
                  <a:tcPr/>
                </a:tc>
              </a:tr>
              <a:tr h="355814">
                <a:tc>
                  <a:txBody>
                    <a:bodyPr/>
                    <a:lstStyle/>
                    <a:p>
                      <a:r>
                        <a:rPr lang="fr-FR" dirty="0" smtClean="0"/>
                        <a:t>Cardiomyopathie restrictive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  <a:tr h="355814">
                <a:tc>
                  <a:txBody>
                    <a:bodyPr/>
                    <a:lstStyle/>
                    <a:p>
                      <a:r>
                        <a:rPr lang="fr-FR" dirty="0" smtClean="0"/>
                        <a:t>Cardiopathie congénitale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13546" y="1268760"/>
            <a:ext cx="4769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Tableau V: </a:t>
            </a:r>
            <a:r>
              <a:rPr lang="fr-FR" dirty="0" smtClean="0"/>
              <a:t>Répartition selon les étiologies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825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CONCLUSION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Insuffisance </a:t>
            </a:r>
            <a:r>
              <a:rPr lang="fr-FR" dirty="0"/>
              <a:t>cardiaque est </a:t>
            </a:r>
            <a:r>
              <a:rPr lang="fr-FR" dirty="0" smtClean="0"/>
              <a:t>fréquente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Transition épidémiologique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Principales </a:t>
            </a:r>
            <a:r>
              <a:rPr lang="fr-FR" dirty="0"/>
              <a:t>étiologies </a:t>
            </a:r>
            <a:r>
              <a:rPr lang="fr-FR" dirty="0" smtClean="0"/>
              <a:t>observées sont la </a:t>
            </a:r>
            <a:r>
              <a:rPr lang="fr-FR" dirty="0"/>
              <a:t>cardiomyopathie dilatée et la cardiomyopathie hypertensive</a:t>
            </a:r>
            <a:r>
              <a:rPr lang="fr-F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Identification de l’étiologie est capitale dans la prise en charge.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8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22860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6000" dirty="0" smtClean="0">
                <a:solidFill>
                  <a:schemeClr val="tx1"/>
                </a:solidFill>
              </a:rPr>
              <a:t>Merci</a:t>
            </a:r>
            <a:endParaRPr lang="fr-FR" sz="6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8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Plan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/>
              <a:t>Introduction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/>
              <a:t>Objectifs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/>
              <a:t>Patients et méthode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/>
              <a:t>Résultats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dirty="0" smtClean="0"/>
              <a:t>Conclusion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71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 1/3</a:t>
            </a:r>
            <a:r>
              <a:rPr lang="fr-FR" u="sng" dirty="0"/>
              <a:t> 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487375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Incapacité du cœur à assurer un débit sanguin nécessaire aux besoins de l’organisme.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Circonstance </a:t>
            </a:r>
            <a:r>
              <a:rPr lang="fr-FR" dirty="0"/>
              <a:t>de découverte de la plupart des pathologies cardiovasculaires en Afrique. </a:t>
            </a:r>
            <a:endParaRPr lang="fr-FR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/>
              <a:t>Problème majeur de santé publique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6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 2/3</a:t>
            </a:r>
            <a:r>
              <a:rPr lang="fr-FR" u="sng" dirty="0"/>
              <a:t> 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487375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Fréquente</a:t>
            </a:r>
            <a:r>
              <a:rPr lang="fr-FR" dirty="0"/>
              <a:t>, </a:t>
            </a:r>
            <a:endParaRPr lang="fr-FR" dirty="0" smtClean="0"/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Morbidité et mortalité importantes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 smtClean="0"/>
              <a:t>Difficulté </a:t>
            </a:r>
            <a:r>
              <a:rPr lang="fr-FR" dirty="0"/>
              <a:t>diagnostique des pathologies cardiovasculaires à un stade précoce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dirty="0"/>
              <a:t>Ressources médicales et économiques limitées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5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INTRODUCTION </a:t>
            </a:r>
            <a:r>
              <a:rPr lang="fr-FR" u="sng" dirty="0" smtClean="0"/>
              <a:t>3/3 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931224" cy="487375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000" dirty="0" smtClean="0"/>
              <a:t>Fréquence estimée En Afrique: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25,6</a:t>
            </a:r>
            <a:r>
              <a:rPr lang="fr-FR" sz="2000" dirty="0"/>
              <a:t>% des hospitalisations à Lomé (</a:t>
            </a:r>
            <a:r>
              <a:rPr lang="fr-FR" sz="2000" dirty="0" err="1"/>
              <a:t>Pio</a:t>
            </a:r>
            <a:r>
              <a:rPr lang="fr-FR" sz="2000" dirty="0"/>
              <a:t> et al. 2014)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000" dirty="0" smtClean="0"/>
              <a:t>      33,5% des hospitalisations à Ziguinchor (Manga et al. 2019)</a:t>
            </a:r>
            <a:endParaRPr lang="fr-FR" sz="2000" dirty="0"/>
          </a:p>
          <a:p>
            <a:pPr marL="0" indent="0">
              <a:lnSpc>
                <a:spcPct val="200000"/>
              </a:lnSpc>
              <a:buNone/>
            </a:pPr>
            <a:r>
              <a:rPr lang="fr-FR" sz="2000" dirty="0" smtClean="0"/>
              <a:t>       17,62% à Tenkodogo (Burkina Faso) (</a:t>
            </a:r>
            <a:r>
              <a:rPr lang="fr-FR" sz="2000" dirty="0" err="1" smtClean="0"/>
              <a:t>Mandi</a:t>
            </a:r>
            <a:r>
              <a:rPr lang="fr-FR" sz="2000" dirty="0" smtClean="0"/>
              <a:t> et al. 	2020)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r-FR" sz="2000" dirty="0" smtClean="0"/>
              <a:t>Identification </a:t>
            </a:r>
            <a:r>
              <a:rPr lang="fr-FR" sz="2000" dirty="0"/>
              <a:t>de son </a:t>
            </a:r>
            <a:r>
              <a:rPr lang="fr-FR" sz="2000" dirty="0" smtClean="0"/>
              <a:t>étiologie </a:t>
            </a:r>
            <a:r>
              <a:rPr lang="fr-FR" sz="2000" dirty="0"/>
              <a:t>est fondamentale afin d’orienter la conduite thérapeutique. 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fr-FR" sz="2000" dirty="0" smtClean="0"/>
          </a:p>
          <a:p>
            <a:pPr marL="0" indent="0" algn="just">
              <a:lnSpc>
                <a:spcPct val="200000"/>
              </a:lnSpc>
              <a:buNone/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7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OBJECTIFS</a:t>
            </a:r>
            <a:r>
              <a:rPr lang="fr-FR" u="sng" dirty="0"/>
              <a:t> </a:t>
            </a:r>
            <a:r>
              <a:rPr lang="fr-FR" u="sng" dirty="0" smtClean="0"/>
              <a:t>: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91552"/>
            <a:ext cx="7715200" cy="4873752"/>
          </a:xfrm>
        </p:spPr>
        <p:txBody>
          <a:bodyPr>
            <a:normAutofit/>
          </a:bodyPr>
          <a:lstStyle/>
          <a:p>
            <a:endParaRPr lang="fr-F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Identifier </a:t>
            </a:r>
            <a:r>
              <a:rPr lang="fr-FR" sz="2800" dirty="0"/>
              <a:t>l’épidémiologie et l’étiologie des insuffisances cardiaques.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8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PATIENTS </a:t>
            </a:r>
            <a:r>
              <a:rPr lang="fr-FR" u="sng" dirty="0"/>
              <a:t>ET </a:t>
            </a:r>
            <a:r>
              <a:rPr lang="fr-FR" u="sng" dirty="0" smtClean="0"/>
              <a:t>METHODE</a:t>
            </a:r>
            <a:r>
              <a:rPr lang="fr-FR" u="sng" dirty="0"/>
              <a:t> </a:t>
            </a:r>
            <a:r>
              <a:rPr lang="fr-FR" u="sng" dirty="0" smtClean="0"/>
              <a:t>1/2: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 dirty="0"/>
              <a:t>Etude transversale descriptive de janvier 2019 à décembre 2019 </a:t>
            </a:r>
            <a:endParaRPr lang="fr-FR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 dirty="0" smtClean="0"/>
              <a:t>Hôpital </a:t>
            </a:r>
            <a:r>
              <a:rPr lang="fr-FR" sz="2000" dirty="0"/>
              <a:t>du Mali de </a:t>
            </a:r>
            <a:r>
              <a:rPr lang="fr-FR" sz="2000" dirty="0" smtClean="0"/>
              <a:t>Bamako,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100" dirty="0"/>
              <a:t>Critères d’inclusion: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Patients </a:t>
            </a:r>
            <a:r>
              <a:rPr lang="fr-FR" dirty="0" smtClean="0"/>
              <a:t>vus en consultation cardiologique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Découverte ou Suivi d’une insuffisance cardiaque 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Insuffisance cardiaque clinique selon les critères de l’ESC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ML" sz="2100" dirty="0"/>
              <a:t>Critères d’exclusion: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ML" dirty="0"/>
              <a:t>Patients </a:t>
            </a:r>
            <a:r>
              <a:rPr lang="fr-ML" dirty="0" smtClean="0"/>
              <a:t>sans antécédent d’insuffisance cardiaque.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ML" dirty="0" smtClean="0"/>
              <a:t>Patients sans signe d’insuffisance cardiaque.</a:t>
            </a:r>
            <a:endParaRPr lang="fr-ML" dirty="0"/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1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PATIENTS </a:t>
            </a:r>
            <a:r>
              <a:rPr lang="fr-FR" u="sng" dirty="0"/>
              <a:t>ET </a:t>
            </a:r>
            <a:r>
              <a:rPr lang="fr-FR" u="sng" dirty="0" smtClean="0"/>
              <a:t>METHODE</a:t>
            </a:r>
            <a:r>
              <a:rPr lang="fr-FR" u="sng" dirty="0"/>
              <a:t> </a:t>
            </a:r>
            <a:r>
              <a:rPr lang="fr-FR" u="sng" dirty="0" smtClean="0"/>
              <a:t>2/2: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47536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ML" dirty="0"/>
              <a:t>Collecte des données:</a:t>
            </a:r>
            <a:endParaRPr lang="fr-FR" dirty="0"/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dirty="0"/>
              <a:t>Dossier médical des patients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dirty="0"/>
              <a:t>Paramètres : indicateurs </a:t>
            </a:r>
            <a:r>
              <a:rPr lang="fr-ML" dirty="0" err="1"/>
              <a:t>socio-démographiques</a:t>
            </a:r>
            <a:r>
              <a:rPr lang="fr-ML" dirty="0"/>
              <a:t>, Facteurs de risque cardiovasculaire, </a:t>
            </a:r>
            <a:r>
              <a:rPr lang="fr-ML" dirty="0" smtClean="0"/>
              <a:t>motifs de consultation, signes </a:t>
            </a:r>
            <a:r>
              <a:rPr lang="fr-ML" dirty="0" err="1" smtClean="0"/>
              <a:t>paracliniques</a:t>
            </a:r>
            <a:r>
              <a:rPr lang="fr-ML" dirty="0" smtClean="0"/>
              <a:t>, évolution hospitalière.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dirty="0" smtClean="0"/>
              <a:t>Etiologie retenue sur la base des signes cliniques et </a:t>
            </a:r>
            <a:r>
              <a:rPr lang="fr-ML" dirty="0" err="1" smtClean="0"/>
              <a:t>paracliniques</a:t>
            </a:r>
            <a:r>
              <a:rPr lang="fr-ML" dirty="0" smtClean="0"/>
              <a:t> disponibles.</a:t>
            </a:r>
            <a:endParaRPr lang="fr-ML" dirty="0"/>
          </a:p>
          <a:p>
            <a:pPr marL="0" indent="0">
              <a:lnSpc>
                <a:spcPct val="150000"/>
              </a:lnSpc>
              <a:buNone/>
            </a:pPr>
            <a:r>
              <a:rPr lang="fr-ML" dirty="0"/>
              <a:t>Saisie et analyse des données: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fr-ML" dirty="0"/>
              <a:t>Logiciel Word 2010 et SPSS </a:t>
            </a:r>
            <a:r>
              <a:rPr lang="fr-ML" dirty="0" smtClean="0"/>
              <a:t>21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ML" dirty="0" smtClean="0"/>
              <a:t>Confidentialité respectée </a:t>
            </a:r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3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RESULTATS 1/8</a:t>
            </a:r>
            <a:r>
              <a:rPr lang="fr-FR" u="sng" dirty="0"/>
              <a:t> 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Soixante seize colligés sur 231 patients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Fréquence </a:t>
            </a:r>
            <a:r>
              <a:rPr lang="fr-FR" dirty="0"/>
              <a:t>hospitalière de 32,9</a:t>
            </a:r>
            <a:r>
              <a:rPr lang="fr-FR" dirty="0" smtClean="0"/>
              <a:t>%.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S</a:t>
            </a:r>
            <a:r>
              <a:rPr lang="fr-FR" dirty="0" smtClean="0"/>
              <a:t>ex-ratio </a:t>
            </a:r>
            <a:r>
              <a:rPr lang="fr-FR" dirty="0"/>
              <a:t>de 0,55. 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FD04D8-0084-40AD-9927-930225719A92}" type="slidenum">
              <a:rPr lang="fr-FR" smtClean="0"/>
              <a:t>9</a:t>
            </a:fld>
            <a:endParaRPr lang="fr-FR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883399388"/>
              </p:ext>
            </p:extLst>
          </p:nvPr>
        </p:nvGraphicFramePr>
        <p:xfrm>
          <a:off x="1403648" y="2852936"/>
          <a:ext cx="568863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907704" y="6021288"/>
            <a:ext cx="508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Figure 1:</a:t>
            </a:r>
            <a:r>
              <a:rPr lang="fr-FR" dirty="0" smtClean="0"/>
              <a:t> Répartition selon le sexe (fréquence)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68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1201</TotalTime>
  <Words>712</Words>
  <Application>Microsoft Office PowerPoint</Application>
  <PresentationFormat>Affichage à l'écran (4:3)</PresentationFormat>
  <Paragraphs>261</Paragraphs>
  <Slides>18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Oriel</vt:lpstr>
      <vt:lpstr>Epidémiologie et étiologie des insuffisances cardiaques en consultation externe à l’hôpital du Mali de Bamako</vt:lpstr>
      <vt:lpstr>Plan</vt:lpstr>
      <vt:lpstr>INTRODUCTION 1/3 :  </vt:lpstr>
      <vt:lpstr>INTRODUCTION 2/3 :  </vt:lpstr>
      <vt:lpstr>INTRODUCTION 3/3 :  </vt:lpstr>
      <vt:lpstr>OBJECTIFS :  </vt:lpstr>
      <vt:lpstr>PATIENTS ET METHODE 1/2:  </vt:lpstr>
      <vt:lpstr>PATIENTS ET METHODE 2/2:  </vt:lpstr>
      <vt:lpstr>RESULTATS 1/8 : </vt:lpstr>
      <vt:lpstr>RESULTATS 2/8 : </vt:lpstr>
      <vt:lpstr>RESULTATS 3/8 : </vt:lpstr>
      <vt:lpstr>RESULTATS 4/8 : </vt:lpstr>
      <vt:lpstr>RESULTATS 5/8 : </vt:lpstr>
      <vt:lpstr>RESULTATS 6/8 : </vt:lpstr>
      <vt:lpstr>RESULTATS 7/8 : </vt:lpstr>
      <vt:lpstr>RESULTATS 8/8 : </vt:lpstr>
      <vt:lpstr>CONCLUSION : </vt:lpstr>
      <vt:lpstr>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massama</dc:creator>
  <cp:lastModifiedBy>massama</cp:lastModifiedBy>
  <cp:revision>101</cp:revision>
  <dcterms:created xsi:type="dcterms:W3CDTF">2019-04-02T20:13:06Z</dcterms:created>
  <dcterms:modified xsi:type="dcterms:W3CDTF">2021-10-29T06:46:49Z</dcterms:modified>
</cp:coreProperties>
</file>